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0" r:id="rId3"/>
    <p:sldId id="310" r:id="rId4"/>
    <p:sldId id="311" r:id="rId5"/>
    <p:sldId id="312" r:id="rId6"/>
    <p:sldId id="309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29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F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49"/>
    <p:restoredTop sz="96296"/>
  </p:normalViewPr>
  <p:slideViewPr>
    <p:cSldViewPr snapToGrid="0" snapToObjects="1">
      <p:cViewPr varScale="1">
        <p:scale>
          <a:sx n="107" d="100"/>
          <a:sy n="107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8CFF6-E8D7-BA40-B8DF-AF92B3770902}" type="datetimeFigureOut">
              <a:t>31/12/2022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A926E-82D6-5F4B-8D0C-176071C182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8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C7BC-6380-A34C-A16E-8031172A5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3382"/>
            <a:ext cx="9144000" cy="1655618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  <a:tileRect/>
          </a:gradFill>
        </p:spPr>
        <p:txBody>
          <a:bodyPr anchor="ctr">
            <a:normAutofit/>
          </a:bodyPr>
          <a:lstStyle>
            <a:lvl1pPr algn="ctr">
              <a:defRPr sz="4400" b="1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2906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B9A5-10F8-4342-B548-5B9DF91E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B5829-87E8-9F4C-AFDD-D68161D0C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FE0B-AA12-3A40-A7D4-4BCDE4E3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CE7C0B-FB14-1C4E-9742-545DB394AFE2}" type="datetime1">
              <a:t>31/12/2022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D9FF6-682B-2447-B028-2D17D1E1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841C2-71AA-A24E-A53F-DADC82BF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2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F68A58-903F-BD44-ADDC-368924476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68AEF-DB38-E540-8EB0-D6496572A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5BF40-E139-084F-82DA-D13B59A5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46856E-F324-8E41-9DF3-0413EC7A5BA9}" type="datetime1">
              <a:t>31/12/2022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D018A-9F36-2548-852B-D6D4E9A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F1D9-2CE1-8B4C-AB27-BB24ACF4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C79AE-B9F0-124E-B4CF-9C9F9974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AA47EC-3873-914E-9C12-333496D18D75}" type="datetime1">
              <a:t>31/12/2022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FCA60-B9A6-FE46-92DE-07C311FF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B34EB-B4A1-8A48-BB7C-17EAA2B1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7"/>
            <a:ext cx="11824854" cy="7159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33363" indent="0">
              <a:tabLst/>
              <a:defRPr sz="3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A7AA1-749B-1C46-AEA0-4E04E44AE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397000"/>
            <a:ext cx="11180064" cy="4982779"/>
          </a:xfrm>
          <a:prstGeom prst="rect">
            <a:avLst/>
          </a:prstGeom>
        </p:spPr>
        <p:txBody>
          <a:bodyPr/>
          <a:lstStyle>
            <a:lvl1pPr marL="344488" indent="-344488">
              <a:lnSpc>
                <a:spcPct val="130000"/>
              </a:lnSpc>
              <a:buClr>
                <a:srgbClr val="892912"/>
              </a:buClr>
              <a:buSzPct val="60000"/>
              <a:buFont typeface=".Lucida Grande UI Regular"/>
              <a:buChar char="◆"/>
              <a:tabLst/>
              <a:defRPr/>
            </a:lvl1pPr>
            <a:lvl2pPr marL="685800" indent="-341313">
              <a:lnSpc>
                <a:spcPct val="130000"/>
              </a:lnSpc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D8BF2-FB3D-BC40-8840-5E148547656B}"/>
              </a:ext>
            </a:extLst>
          </p:cNvPr>
          <p:cNvSpPr txBox="1"/>
          <p:nvPr userDrawn="1"/>
        </p:nvSpPr>
        <p:spPr>
          <a:xfrm>
            <a:off x="0" y="681037"/>
            <a:ext cx="228600" cy="715963"/>
          </a:xfrm>
          <a:prstGeom prst="rect">
            <a:avLst/>
          </a:prstGeom>
          <a:solidFill>
            <a:srgbClr val="4E8F0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8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B8CD-C7C5-FC46-88EA-95FF6C5E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2A6A9-2F4D-A141-93DB-123C040BC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6CE37-8D3A-9D4A-8813-3E3CAAE41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33CB95-E960-A64B-AA3A-9F48B831C357}" type="datetime1">
              <a:t>31/12/2022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6493B-C057-8240-958C-7FFBA5D1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5D90C-992B-5141-8687-5F197B8A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EAEE-A89D-4646-8751-52D071CC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CA47-0ABC-4B44-BF49-FAC7755F6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73954-7859-474A-876F-92B6919A6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F1813-29DD-C84C-A29B-FF45FA6B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DD5F5-6488-6A4A-B19B-5222E8C68D58}" type="datetime1">
              <a:t>31/12/2022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74406-EDB6-294E-97C5-7AF0269B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1CC77-617D-1444-96CA-C53F9F58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05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AC3F-19E5-624B-BB97-9E7A6B88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C0204-0B7E-B240-BA8F-BDF19D142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15027-5538-5241-8865-4F310850E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85A9E-9045-FC4E-B737-C36A71E05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4FB18-06AF-C94A-89B7-26D7D5ADA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259DD-3E59-F54C-8F3C-96405761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22212-294E-3145-8B8F-D478624ABDCA}" type="datetime1">
              <a:t>31/12/2022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81BA8-A5D1-6141-8BCF-BA875D93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FAB57E-FECB-7240-AE70-1982B2E7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7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3F4A-AF60-994E-BD88-F9575F49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23FD2-2486-F84E-A486-56626AF5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33590-212E-1649-A57D-70874B116EF8}" type="datetime1">
              <a:t>31/12/2022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C1D9A-0586-334E-A307-46C2749F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BE015-FA5A-AA4E-88BA-75A801A4F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3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8D41AE-9839-8A48-A6F8-A00F0D35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6A9BBD-1D8B-FC4A-AC07-1A7FC452DD37}" type="datetime1">
              <a:t>31/12/2022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68A07-7F35-5B4C-A5E9-A0E6DBC5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D146-EDE0-C64B-B97C-6E58718D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2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6131-74D4-CE43-BC06-7CAC03CC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DFB9-54C4-2E48-BF57-ECADE33C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A6AF5-C91D-334C-BDAE-08EE25DD2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FF77A-3676-AE40-84DF-45B14141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235E85-EE8E-264D-A341-81369437C8EE}" type="datetime1">
              <a:t>31/12/2022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DFE08-0ED1-C648-8C44-D5D3F192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F602A-F215-DF43-9BC1-20316125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2C1C-7675-474D-9480-DA9C9B14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A216FC-2642-4B4E-8734-AB3ED694B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4149C-5959-D64E-AFF5-2B75A5784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1CCD9-9411-5248-8D4C-C5FF061F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99E93-91B2-C94D-AEE4-066A5FAE6B55}" type="datetime1">
              <a:t>31/12/2022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22723-2FD3-FB42-90FC-AA3D1DF9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1EE79-3786-574E-8D35-26D0628B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5B8D27-3CCA-8349-AFED-A99615055A92}"/>
              </a:ext>
            </a:extLst>
          </p:cNvPr>
          <p:cNvSpPr txBox="1"/>
          <p:nvPr userDrawn="1"/>
        </p:nvSpPr>
        <p:spPr>
          <a:xfrm>
            <a:off x="0" y="6461294"/>
            <a:ext cx="12192000" cy="40393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E17CB-5919-B64E-BC83-83C52D82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5863D-F8E7-D442-B275-2E9E6F129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C755D-65DA-5E4E-B634-65DE91792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5C558E9-1B93-E74F-8B96-263F2A78EC22}" type="datetime1">
              <a:t>31/12/2022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5610F-2CE6-FB48-B7D7-648123248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89B54F0-ACAA-B148-9265-2A8F79BF822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42B9483-7E79-8F4A-A270-8B238A495D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25400" y="36513"/>
            <a:ext cx="2078984" cy="57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GitHub - morzhanov/nodejs-express-boilerplate: Node.js Boilerplate is an  project that allows you to start new node.js project from scratch.">
            <a:extLst>
              <a:ext uri="{FF2B5EF4-FFF2-40B4-BE49-F238E27FC236}">
                <a16:creationId xmlns:a16="http://schemas.microsoft.com/office/drawing/2014/main" id="{C5E387D6-0561-E729-3C7A-4324D8A52E8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419" y="3143"/>
            <a:ext cx="1468582" cy="817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171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5DB5-F775-C34E-B46C-304E0A4F1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911" y="1589649"/>
            <a:ext cx="9974177" cy="1923572"/>
          </a:xfrm>
          <a:gradFill>
            <a:gsLst>
              <a:gs pos="87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REST API with Express, Mongo and Mongoose </a:t>
            </a:r>
          </a:p>
        </p:txBody>
      </p:sp>
    </p:spTree>
    <p:extLst>
      <p:ext uri="{BB962C8B-B14F-4D97-AF65-F5344CB8AC3E}">
        <p14:creationId xmlns:p14="http://schemas.microsoft.com/office/powerpoint/2010/main" val="249927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7885C-929A-BF83-7EAB-42132DEC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D3BF5-FD59-AF83-D171-518043A1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D384BF-9F43-F789-7484-375693D5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the Express Application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9993E6-3036-ABB1-7A8E-33CD264D0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Now open </a:t>
            </a:r>
            <a:r>
              <a:rPr lang="en-US" sz="2500" b="1" i="1" dirty="0" err="1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dishRouter.js</a:t>
            </a:r>
            <a:r>
              <a:rPr lang="en-US" sz="25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and update its code as follows:</a:t>
            </a:r>
            <a:r>
              <a:rPr lang="en-VN" sz="2500" dirty="0">
                <a:effectLst/>
              </a:rPr>
              <a:t> </a:t>
            </a:r>
            <a:r>
              <a:rPr lang="en-US" dirty="0"/>
              <a:t> </a:t>
            </a:r>
            <a:endParaRPr lang="en-V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F7D7D3-B3FE-E6B6-4941-593FA4D93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46" y="2149763"/>
            <a:ext cx="5648739" cy="402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8A0BCB-386D-D46A-B9A6-30DAABBDB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293" y="2149763"/>
            <a:ext cx="5014065" cy="40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31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7885C-929A-BF83-7EAB-42132DEC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D3BF5-FD59-AF83-D171-518043A1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D384BF-9F43-F789-7484-375693D5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the Express Application </a:t>
            </a:r>
            <a:endParaRPr lang="en-V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C6DD6F-0A86-4CCC-E4D5-210A9F62A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64" y="1397000"/>
            <a:ext cx="6444871" cy="48986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B5534-3C5A-EA34-CEF3-CA6568EBF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39" y="1397000"/>
            <a:ext cx="5313901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2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45965-65C7-0E49-72D9-6235CE76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B77B5-3B12-FB32-A26C-F47D8317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BD7BE-D7C3-312B-355C-99C9C436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Run &amp; Test REST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2D363E-9E26-949A-55EF-10DCC022D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Save the changes and start the server. Make sure your MongoDB server is up and running.</a:t>
            </a:r>
          </a:p>
          <a:p>
            <a:r>
              <a:rPr lang="en-US" sz="2000" dirty="0"/>
              <a:t>Use postman and then perform several operations on the REST API. You can manually insert sample data into </a:t>
            </a:r>
            <a:r>
              <a:rPr lang="en-US" sz="2000" b="1" dirty="0"/>
              <a:t>dishes</a:t>
            </a:r>
            <a:r>
              <a:rPr lang="en-US" sz="2000" dirty="0"/>
              <a:t> collection like the following example</a:t>
            </a:r>
          </a:p>
          <a:p>
            <a:endParaRPr lang="en-US" dirty="0"/>
          </a:p>
          <a:p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0EDE1-25C0-C4ED-E736-0D04A002A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468" y="2911366"/>
            <a:ext cx="6475160" cy="3468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07816D-F809-0ABB-A7EC-BD57AFA464A7}"/>
              </a:ext>
            </a:extLst>
          </p:cNvPr>
          <p:cNvSpPr txBox="1"/>
          <p:nvPr/>
        </p:nvSpPr>
        <p:spPr>
          <a:xfrm>
            <a:off x="838200" y="4067566"/>
            <a:ext cx="246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/>
              <a:t>Sample a document</a:t>
            </a:r>
          </a:p>
        </p:txBody>
      </p:sp>
    </p:spTree>
    <p:extLst>
      <p:ext uri="{BB962C8B-B14F-4D97-AF65-F5344CB8AC3E}">
        <p14:creationId xmlns:p14="http://schemas.microsoft.com/office/powerpoint/2010/main" val="656296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45965-65C7-0E49-72D9-6235CE76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B77B5-3B12-FB32-A26C-F47D8317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13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BD7BE-D7C3-312B-355C-99C9C436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Run &amp; Test REST API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8D2DBB-AD5F-BEB3-398E-5E03F398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644" y="2605908"/>
            <a:ext cx="7433495" cy="2775388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E19743F-D6FD-A099-0FE0-B9EC4CDE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397000"/>
            <a:ext cx="11180064" cy="4982779"/>
          </a:xfrm>
        </p:spPr>
        <p:txBody>
          <a:bodyPr>
            <a:normAutofit/>
          </a:bodyPr>
          <a:lstStyle/>
          <a:p>
            <a:r>
              <a:rPr lang="en-US" dirty="0"/>
              <a:t>Start the Server: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611831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45965-65C7-0E49-72D9-6235CE76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B77B5-3B12-FB32-A26C-F47D8317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BD7BE-D7C3-312B-355C-99C9C436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Run &amp; Test REST API </a:t>
            </a:r>
            <a:r>
              <a:rPr lang="en-VN" dirty="0">
                <a:sym typeface="Wingdings" pitchFamily="2" charset="2"/>
              </a:rPr>
              <a:t> Use Postman</a:t>
            </a:r>
            <a:endParaRPr lang="en-VN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E19743F-D6FD-A099-0FE0-B9EC4CDE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397000"/>
            <a:ext cx="1581176" cy="4982779"/>
          </a:xfrm>
        </p:spPr>
        <p:txBody>
          <a:bodyPr>
            <a:normAutofit/>
          </a:bodyPr>
          <a:lstStyle/>
          <a:p>
            <a:r>
              <a:rPr lang="en-US" sz="2000" dirty="0"/>
              <a:t>Get all dishes:</a:t>
            </a:r>
            <a:endParaRPr lang="en-VN" sz="2000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4C2FCA4E-A391-6911-27B9-A590E89C3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69" y="1383239"/>
            <a:ext cx="8019923" cy="49965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416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45965-65C7-0E49-72D9-6235CE76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B77B5-3B12-FB32-A26C-F47D8317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15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BD7BE-D7C3-312B-355C-99C9C436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Run &amp; Test REST API </a:t>
            </a:r>
            <a:r>
              <a:rPr lang="en-VN" dirty="0">
                <a:sym typeface="Wingdings" pitchFamily="2" charset="2"/>
              </a:rPr>
              <a:t> Use Postman</a:t>
            </a:r>
            <a:endParaRPr lang="en-VN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E19743F-D6FD-A099-0FE0-B9EC4CDE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12" y="1437399"/>
            <a:ext cx="1833740" cy="4982779"/>
          </a:xfrm>
        </p:spPr>
        <p:txBody>
          <a:bodyPr>
            <a:normAutofit/>
          </a:bodyPr>
          <a:lstStyle/>
          <a:p>
            <a:r>
              <a:rPr lang="en-US" sz="2000" dirty="0"/>
              <a:t>Create a new dish:</a:t>
            </a:r>
            <a:endParaRPr lang="en-V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FBB16-0BAE-C5B6-4F5F-862A65E3C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97000"/>
            <a:ext cx="8776453" cy="49613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2113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45965-65C7-0E49-72D9-6235CE76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B77B5-3B12-FB32-A26C-F47D8317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BD7BE-D7C3-312B-355C-99C9C436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Run &amp; Test REST API </a:t>
            </a:r>
            <a:r>
              <a:rPr lang="en-VN" dirty="0">
                <a:sym typeface="Wingdings" pitchFamily="2" charset="2"/>
              </a:rPr>
              <a:t> Use Postman</a:t>
            </a:r>
            <a:endParaRPr lang="en-VN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E19743F-D6FD-A099-0FE0-B9EC4CDE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12" y="1437399"/>
            <a:ext cx="1833740" cy="4982779"/>
          </a:xfrm>
        </p:spPr>
        <p:txBody>
          <a:bodyPr>
            <a:normAutofit/>
          </a:bodyPr>
          <a:lstStyle/>
          <a:p>
            <a:r>
              <a:rPr lang="en-US" sz="2000" dirty="0"/>
              <a:t>Get dish by Id:</a:t>
            </a:r>
            <a:endParaRPr lang="en-V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E5EAB-82E3-125D-BA3B-8AB19EEC9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03" y="1391597"/>
            <a:ext cx="6947338" cy="4917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943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45965-65C7-0E49-72D9-6235CE76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B77B5-3B12-FB32-A26C-F47D8317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BD7BE-D7C3-312B-355C-99C9C436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Run &amp; Test REST API </a:t>
            </a:r>
            <a:r>
              <a:rPr lang="en-VN" dirty="0">
                <a:sym typeface="Wingdings" pitchFamily="2" charset="2"/>
              </a:rPr>
              <a:t> Use Postman</a:t>
            </a:r>
            <a:endParaRPr lang="en-VN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E19743F-D6FD-A099-0FE0-B9EC4CDE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12" y="1437399"/>
            <a:ext cx="1833740" cy="4982779"/>
          </a:xfrm>
        </p:spPr>
        <p:txBody>
          <a:bodyPr>
            <a:normAutofit/>
          </a:bodyPr>
          <a:lstStyle/>
          <a:p>
            <a:r>
              <a:rPr lang="en-US" sz="2000" dirty="0"/>
              <a:t>Update dish by Id:</a:t>
            </a:r>
            <a:endParaRPr lang="en-V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E35CA-F07C-D18A-4750-741F72F96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56" y="1437399"/>
            <a:ext cx="7562288" cy="47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71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45965-65C7-0E49-72D9-6235CE76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B77B5-3B12-FB32-A26C-F47D8317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BD7BE-D7C3-312B-355C-99C9C436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Run &amp; Test REST API </a:t>
            </a:r>
            <a:r>
              <a:rPr lang="en-VN" dirty="0">
                <a:sym typeface="Wingdings" pitchFamily="2" charset="2"/>
              </a:rPr>
              <a:t> Use Postman</a:t>
            </a:r>
            <a:endParaRPr lang="en-VN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E19743F-D6FD-A099-0FE0-B9EC4CDE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01" y="1479441"/>
            <a:ext cx="1833740" cy="927429"/>
          </a:xfrm>
        </p:spPr>
        <p:txBody>
          <a:bodyPr>
            <a:normAutofit/>
          </a:bodyPr>
          <a:lstStyle/>
          <a:p>
            <a:r>
              <a:rPr lang="en-US" sz="2000" dirty="0"/>
              <a:t>Delete dish by Id:</a:t>
            </a:r>
            <a:endParaRPr lang="en-V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44854D-BEEB-3539-C243-B2630D7B5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473" y="1397000"/>
            <a:ext cx="6339053" cy="1832577"/>
          </a:xfrm>
          <a:prstGeom prst="rect">
            <a:avLst/>
          </a:prstGeom>
          <a:ln>
            <a:solidFill>
              <a:srgbClr val="4E8F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4B653-8752-DCC4-2B15-DD300C83A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474" y="3547145"/>
            <a:ext cx="6339052" cy="2778535"/>
          </a:xfrm>
          <a:prstGeom prst="rect">
            <a:avLst/>
          </a:prstGeom>
          <a:ln>
            <a:solidFill>
              <a:srgbClr val="4E8F00"/>
            </a:solidFill>
          </a:ln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CED5D70-3BEB-1EA2-C04E-3360A6053F95}"/>
              </a:ext>
            </a:extLst>
          </p:cNvPr>
          <p:cNvSpPr txBox="1">
            <a:spLocks/>
          </p:cNvSpPr>
          <p:nvPr/>
        </p:nvSpPr>
        <p:spPr>
          <a:xfrm>
            <a:off x="492501" y="3426536"/>
            <a:ext cx="2141168" cy="927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892912"/>
              </a:buClr>
              <a:buSzPct val="60000"/>
              <a:buFont typeface=".Lucida Grande UI Regular"/>
              <a:buChar char="◆"/>
              <a:tabLst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341313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Get dish by Id after delete: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67357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E40ACF-6ECB-A5B3-2C91-3A66A47B9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52291-2F51-7379-FE1E-73686760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A51F96-5A32-E460-B23F-C4F7CEBF1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Accessing and updating comments within the dishes </a:t>
            </a:r>
            <a:endParaRPr lang="en-VN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42DAD5-3F3F-2C3A-821B-47E90BE86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Add the following code to </a:t>
            </a:r>
            <a:r>
              <a:rPr lang="en-US" sz="2500" b="1" dirty="0" err="1"/>
              <a:t>dishRouter.js</a:t>
            </a:r>
            <a:r>
              <a:rPr lang="en-US" sz="2500" dirty="0"/>
              <a:t> to handle comments: </a:t>
            </a:r>
            <a:endParaRPr lang="en-VN" sz="2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EE53A6-8A81-8467-0905-DE21AAEC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037" y="2112963"/>
            <a:ext cx="8491925" cy="418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22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9D449A-F220-C44D-A77E-1C8E8E8B9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US"/>
              <a:t>12/31/22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1A6452-5E9F-B048-9A47-DFC9B204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E135B-CA1A-254C-8767-64AE962F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7BD0A8-0BC6-D241-93B9-70C2754B7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500" dirty="0"/>
              <a:t>Develop a full-fledged REST API server with Express, MongoDB and Mongoose</a:t>
            </a:r>
          </a:p>
          <a:p>
            <a:pPr>
              <a:lnSpc>
                <a:spcPct val="150000"/>
              </a:lnSpc>
            </a:pPr>
            <a:r>
              <a:rPr lang="en-US" sz="2500" dirty="0"/>
              <a:t>Serve up various REST API end points together with interaction with the MongoDB server.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104478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7D692-5CAB-5651-0E3E-E44460ADD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0140B-172B-5235-D064-6245B88F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810809-B468-159C-18FD-30F130C1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dishRouter.js (contd)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81D520-CC7D-D4E7-7A89-965040E3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97000"/>
            <a:ext cx="6766537" cy="490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67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7D692-5CAB-5651-0E3E-E44460ADD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0140B-172B-5235-D064-6245B88F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810809-B468-159C-18FD-30F130C1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dishRouter.js (contd)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7C962-8F54-0A5F-A622-C45AE240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14" y="1397000"/>
            <a:ext cx="7582971" cy="478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65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7D692-5CAB-5651-0E3E-E44460ADD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0140B-172B-5235-D064-6245B88F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810809-B468-159C-18FD-30F130C1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dishRouter.js (contd)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7C962-8F54-0A5F-A622-C45AE240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14" y="1397000"/>
            <a:ext cx="7582971" cy="478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53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7D692-5CAB-5651-0E3E-E44460ADD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0140B-172B-5235-D064-6245B88F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23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810809-B468-159C-18FD-30F130C1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dishRouter.js (contd)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65B8DA-E291-4883-FBFC-97535F6E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827" y="1471448"/>
            <a:ext cx="6618010" cy="481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00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7D692-5CAB-5651-0E3E-E44460ADD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0140B-172B-5235-D064-6245B88F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810809-B468-159C-18FD-30F130C1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dishRouter.js (contd)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CCA09-D4F5-8949-9DDC-DB04B17DA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852" y="1570738"/>
            <a:ext cx="6122349" cy="473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05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7D692-5CAB-5651-0E3E-E44460ADD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0140B-172B-5235-D064-6245B88F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25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810809-B468-159C-18FD-30F130C1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dishRouter.js (contd)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272292-F541-68E8-CBA0-CC1E4067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56" y="1397000"/>
            <a:ext cx="7213288" cy="4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69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45965-65C7-0E49-72D9-6235CE76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B77B5-3B12-FB32-A26C-F47D8317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BD7BE-D7C3-312B-355C-99C9C436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Run &amp; Test REST API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E19743F-D6FD-A099-0FE0-B9EC4CDE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397000"/>
            <a:ext cx="11180064" cy="49827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500" dirty="0"/>
              <a:t>Save the changes and start the server. Make sure your MongoDB server is up and running.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Use postman and then perform several operations on the REST API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Start the Server:</a:t>
            </a:r>
            <a:endParaRPr lang="en-VN" sz="2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8D2DBB-AD5F-BEB3-398E-5E03F398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717" y="3717987"/>
            <a:ext cx="6276374" cy="234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05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839BA-4038-714E-9384-252034FE2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33739-4AB8-C94C-9A31-36CC3AB6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1D4F9F-56D6-0441-A153-DB4AF283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74D40F7-8D83-0720-F5FC-794FC99AD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Understand develop a full-fledged REST API server with Express, MongoDB and Mongoose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Understand serve up various REST API end points together with interaction with the MongoDB server: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Create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Read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Update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196419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706978-48D0-2D3A-4AC0-CC4BF9C9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804AB-9F3C-270F-8D7D-73260825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3F49C5-2996-B070-D3B9-581BD7AC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Full-Fledged REST API Server </a:t>
            </a:r>
            <a:endParaRPr lang="en-VN" dirty="0"/>
          </a:p>
        </p:txBody>
      </p:sp>
      <p:pic>
        <p:nvPicPr>
          <p:cNvPr id="1028" name="Picture 4" descr="Database free icon">
            <a:extLst>
              <a:ext uri="{FF2B5EF4-FFF2-40B4-BE49-F238E27FC236}">
                <a16:creationId xmlns:a16="http://schemas.microsoft.com/office/drawing/2014/main" id="{614B1B61-8E60-A66B-346B-D029A36BD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040" y="2435662"/>
            <a:ext cx="1980325" cy="198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309A17-617A-8184-7650-67ECC64732FA}"/>
              </a:ext>
            </a:extLst>
          </p:cNvPr>
          <p:cNvSpPr txBox="1"/>
          <p:nvPr/>
        </p:nvSpPr>
        <p:spPr>
          <a:xfrm>
            <a:off x="1025634" y="2435662"/>
            <a:ext cx="840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>
                <a:solidFill>
                  <a:srgbClr val="C00000"/>
                </a:solidFill>
              </a:rPr>
              <a:t>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56388-E8ED-22B2-FFB2-5E536CFA4870}"/>
              </a:ext>
            </a:extLst>
          </p:cNvPr>
          <p:cNvSpPr txBox="1"/>
          <p:nvPr/>
        </p:nvSpPr>
        <p:spPr>
          <a:xfrm>
            <a:off x="1025634" y="3997544"/>
            <a:ext cx="956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>
                <a:solidFill>
                  <a:srgbClr val="7030A0"/>
                </a:solidFill>
              </a:rPr>
              <a:t>POST</a:t>
            </a:r>
          </a:p>
        </p:txBody>
      </p:sp>
      <p:pic>
        <p:nvPicPr>
          <p:cNvPr id="1034" name="Picture 10" descr="IconExperience » V-Collection » Server Icon">
            <a:extLst>
              <a:ext uri="{FF2B5EF4-FFF2-40B4-BE49-F238E27FC236}">
                <a16:creationId xmlns:a16="http://schemas.microsoft.com/office/drawing/2014/main" id="{99A5E62C-0FDB-274A-5802-77111F3A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914" y="2112578"/>
            <a:ext cx="2868913" cy="286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0B8FDD-84CF-8111-70DE-5F7614A318EC}"/>
              </a:ext>
            </a:extLst>
          </p:cNvPr>
          <p:cNvSpPr txBox="1"/>
          <p:nvPr/>
        </p:nvSpPr>
        <p:spPr>
          <a:xfrm>
            <a:off x="4335948" y="5220546"/>
            <a:ext cx="25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>
                <a:solidFill>
                  <a:srgbClr val="002060"/>
                </a:solidFill>
              </a:rPr>
              <a:t>Server REST API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CE9337-7583-902F-DCCA-E2CF61AF25AF}"/>
              </a:ext>
            </a:extLst>
          </p:cNvPr>
          <p:cNvSpPr txBox="1"/>
          <p:nvPr/>
        </p:nvSpPr>
        <p:spPr>
          <a:xfrm>
            <a:off x="9432255" y="2506496"/>
            <a:ext cx="1656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>
                <a:solidFill>
                  <a:srgbClr val="0432FF"/>
                </a:solidFill>
              </a:rPr>
              <a:t>Database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84E032-4AEB-D3AF-3189-C4B426620C00}"/>
              </a:ext>
            </a:extLst>
          </p:cNvPr>
          <p:cNvCxnSpPr>
            <a:cxnSpLocks/>
          </p:cNvCxnSpPr>
          <p:nvPr/>
        </p:nvCxnSpPr>
        <p:spPr>
          <a:xfrm>
            <a:off x="2165131" y="2762308"/>
            <a:ext cx="199696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15D31F-2C4E-F754-6E0F-D355BFD9D58B}"/>
              </a:ext>
            </a:extLst>
          </p:cNvPr>
          <p:cNvCxnSpPr>
            <a:cxnSpLocks/>
          </p:cNvCxnSpPr>
          <p:nvPr/>
        </p:nvCxnSpPr>
        <p:spPr>
          <a:xfrm>
            <a:off x="2165130" y="4249906"/>
            <a:ext cx="1996967" cy="924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EE03EF-5F9F-8258-13E9-970D81DC1292}"/>
              </a:ext>
            </a:extLst>
          </p:cNvPr>
          <p:cNvSpPr txBox="1"/>
          <p:nvPr/>
        </p:nvSpPr>
        <p:spPr>
          <a:xfrm rot="718736">
            <a:off x="7646176" y="2559929"/>
            <a:ext cx="1710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>
                <a:solidFill>
                  <a:srgbClr val="C00000"/>
                </a:solidFill>
              </a:rPr>
              <a:t>Query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46EF33-5444-BCA7-BEDF-1513EF8882B5}"/>
              </a:ext>
            </a:extLst>
          </p:cNvPr>
          <p:cNvCxnSpPr>
            <a:cxnSpLocks/>
          </p:cNvCxnSpPr>
          <p:nvPr/>
        </p:nvCxnSpPr>
        <p:spPr>
          <a:xfrm>
            <a:off x="7053556" y="2769369"/>
            <a:ext cx="2121973" cy="4822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9C667E7-8D18-AC2A-E90A-0B5DC46A937C}"/>
              </a:ext>
            </a:extLst>
          </p:cNvPr>
          <p:cNvSpPr txBox="1"/>
          <p:nvPr/>
        </p:nvSpPr>
        <p:spPr>
          <a:xfrm rot="20323697">
            <a:off x="7660559" y="3892477"/>
            <a:ext cx="1286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>
                <a:solidFill>
                  <a:srgbClr val="7030A0"/>
                </a:solidFill>
              </a:rPr>
              <a:t>Create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49040B-3166-2ACA-F862-6CB39A8FE60E}"/>
              </a:ext>
            </a:extLst>
          </p:cNvPr>
          <p:cNvCxnSpPr>
            <a:cxnSpLocks/>
          </p:cNvCxnSpPr>
          <p:nvPr/>
        </p:nvCxnSpPr>
        <p:spPr>
          <a:xfrm flipV="1">
            <a:off x="7053556" y="3603074"/>
            <a:ext cx="2121973" cy="65145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484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B435C7-B5E3-8AF5-DE4B-A387FBEA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33D1F3-605A-AFC6-105D-6C677C6B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95413-A169-D435-09EB-DCC4276E4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HTTP Request to Database Operation Mapping </a:t>
            </a:r>
            <a:endParaRPr lang="en-VN" sz="35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53092-DE98-3009-BA75-1D47B9E6C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Every incoming request needs to be decoded to decide the nature of the request: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GET, PUT, POST, DELETE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Resource affected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Data in body of request </a:t>
            </a:r>
          </a:p>
          <a:p>
            <a:pPr>
              <a:lnSpc>
                <a:spcPct val="150000"/>
              </a:lnSpc>
            </a:pPr>
            <a:r>
              <a:rPr lang="en-US" dirty="0"/>
              <a:t>Translate request to an equivalent database operation </a:t>
            </a:r>
          </a:p>
        </p:txBody>
      </p:sp>
    </p:spTree>
    <p:extLst>
      <p:ext uri="{BB962C8B-B14F-4D97-AF65-F5344CB8AC3E}">
        <p14:creationId xmlns:p14="http://schemas.microsoft.com/office/powerpoint/2010/main" val="2381819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3C2B64-D8F9-87F3-1928-978B1F524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61320-FBAB-39DD-CB14-C269BB8A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5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991355-8BF1-4A7E-5F55-8BB81B17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Express Router + MongoDB + Mongoose </a:t>
            </a:r>
            <a:endParaRPr lang="en-VN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AE9B2-BF34-381D-80D0-31F6FADCD4CF}"/>
              </a:ext>
            </a:extLst>
          </p:cNvPr>
          <p:cNvSpPr txBox="1"/>
          <p:nvPr/>
        </p:nvSpPr>
        <p:spPr>
          <a:xfrm>
            <a:off x="1582681" y="1573533"/>
            <a:ext cx="3420243" cy="4455194"/>
          </a:xfrm>
          <a:prstGeom prst="rect">
            <a:avLst/>
          </a:prstGeom>
          <a:noFill/>
          <a:ln>
            <a:solidFill>
              <a:srgbClr val="4E8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Router().route(‘/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’) 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.get( </a:t>
            </a:r>
          </a:p>
          <a:p>
            <a:pPr>
              <a:lnSpc>
                <a:spcPct val="130000"/>
              </a:lnSpc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.post ( </a:t>
            </a:r>
          </a:p>
          <a:p>
            <a:pPr>
              <a:lnSpc>
                <a:spcPct val="130000"/>
              </a:lnSpc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...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870776-461B-EFB6-E5CC-405176FE112E}"/>
              </a:ext>
            </a:extLst>
          </p:cNvPr>
          <p:cNvSpPr txBox="1"/>
          <p:nvPr/>
        </p:nvSpPr>
        <p:spPr>
          <a:xfrm>
            <a:off x="6443714" y="1605063"/>
            <a:ext cx="3420243" cy="4395178"/>
          </a:xfrm>
          <a:prstGeom prst="rect">
            <a:avLst/>
          </a:prstGeom>
          <a:noFill/>
          <a:ln>
            <a:solidFill>
              <a:srgbClr val="4E8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Mongoose Schema + MongoDB</a:t>
            </a:r>
          </a:p>
          <a:p>
            <a:pPr>
              <a:lnSpc>
                <a:spcPct val="13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Dishes.find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({}, </a:t>
            </a:r>
          </a:p>
          <a:p>
            <a:pPr>
              <a:lnSpc>
                <a:spcPct val="130000"/>
              </a:lnSpc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); </a:t>
            </a:r>
          </a:p>
          <a:p>
            <a:pPr>
              <a:lnSpc>
                <a:spcPct val="130000"/>
              </a:lnSpc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Dishes.create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</a:p>
          <a:p>
            <a:pPr>
              <a:lnSpc>
                <a:spcPct val="130000"/>
              </a:lnSpc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746991-FFBD-410B-CB19-8A008988E692}"/>
              </a:ext>
            </a:extLst>
          </p:cNvPr>
          <p:cNvCxnSpPr>
            <a:cxnSpLocks/>
          </p:cNvCxnSpPr>
          <p:nvPr/>
        </p:nvCxnSpPr>
        <p:spPr>
          <a:xfrm>
            <a:off x="1902372" y="3056599"/>
            <a:ext cx="4624552" cy="37240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3AC072-7ACA-5FC6-32EB-75CA750B0949}"/>
              </a:ext>
            </a:extLst>
          </p:cNvPr>
          <p:cNvCxnSpPr>
            <a:cxnSpLocks/>
          </p:cNvCxnSpPr>
          <p:nvPr/>
        </p:nvCxnSpPr>
        <p:spPr>
          <a:xfrm>
            <a:off x="1902372" y="4694335"/>
            <a:ext cx="4624552" cy="10889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761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500" dirty="0"/>
              <a:t>Update the Express Application  </a:t>
            </a:r>
          </a:p>
        </p:txBody>
      </p:sp>
    </p:spTree>
    <p:extLst>
      <p:ext uri="{BB962C8B-B14F-4D97-AF65-F5344CB8AC3E}">
        <p14:creationId xmlns:p14="http://schemas.microsoft.com/office/powerpoint/2010/main" val="1123638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7885C-929A-BF83-7EAB-42132DEC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D3BF5-FD59-AF83-D171-518043A1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D384BF-9F43-F789-7484-375693D5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the Express Application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9993E6-3036-ABB1-7A8E-33CD264D0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</a:t>
            </a:r>
            <a:r>
              <a:rPr lang="en-US" b="1" dirty="0" err="1"/>
              <a:t>conFusionServer</a:t>
            </a:r>
            <a:r>
              <a:rPr lang="en-US" dirty="0"/>
              <a:t> folder where you had developed the REST API server using Express generator. </a:t>
            </a:r>
          </a:p>
          <a:p>
            <a:r>
              <a:rPr lang="en-US" dirty="0"/>
              <a:t>Copy the </a:t>
            </a:r>
            <a:r>
              <a:rPr lang="en-US" b="1" dirty="0"/>
              <a:t>models</a:t>
            </a:r>
            <a:r>
              <a:rPr lang="en-US" dirty="0"/>
              <a:t> folder from the </a:t>
            </a:r>
            <a:r>
              <a:rPr lang="en-US" b="1" dirty="0"/>
              <a:t>node-mongoose</a:t>
            </a:r>
            <a:r>
              <a:rPr lang="en-US" dirty="0"/>
              <a:t> folder to the </a:t>
            </a:r>
            <a:r>
              <a:rPr lang="en-US" b="1" dirty="0" err="1"/>
              <a:t>conFusionServer</a:t>
            </a:r>
            <a:r>
              <a:rPr lang="en-US" dirty="0"/>
              <a:t> folder.</a:t>
            </a:r>
          </a:p>
          <a:p>
            <a:r>
              <a:rPr lang="en-US" dirty="0"/>
              <a:t>Then install bluebird, </a:t>
            </a:r>
            <a:r>
              <a:rPr lang="en-US" b="1" dirty="0"/>
              <a:t>mongoose</a:t>
            </a:r>
            <a:r>
              <a:rPr lang="en-US" dirty="0"/>
              <a:t> and </a:t>
            </a:r>
            <a:r>
              <a:rPr lang="en-US" b="1" dirty="0"/>
              <a:t>mongoose-currency</a:t>
            </a:r>
            <a:r>
              <a:rPr lang="en-US" dirty="0"/>
              <a:t> Node modules by typing the following at the prompt: </a:t>
            </a:r>
            <a:endParaRPr lang="en-V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2CDD2-CCEE-D98E-C92B-A04506300E0E}"/>
              </a:ext>
            </a:extLst>
          </p:cNvPr>
          <p:cNvSpPr txBox="1"/>
          <p:nvPr/>
        </p:nvSpPr>
        <p:spPr>
          <a:xfrm>
            <a:off x="838199" y="5341910"/>
            <a:ext cx="10853929" cy="461665"/>
          </a:xfrm>
          <a:prstGeom prst="rect">
            <a:avLst/>
          </a:prstGeom>
          <a:noFill/>
          <a:ln>
            <a:solidFill>
              <a:srgbClr val="4E8F00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npm</a:t>
            </a: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install mongoose </a:t>
            </a:r>
            <a:r>
              <a:rPr lang="en-US" sz="2400" b="1" dirty="0"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mongoose-currency</a:t>
            </a:r>
            <a:r>
              <a:rPr lang="en-US" sz="2400" b="1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--legacy-peer-deps</a:t>
            </a:r>
            <a:r>
              <a:rPr lang="en-VN" sz="2400" b="1" dirty="0">
                <a:effectLst/>
              </a:rPr>
              <a:t> </a:t>
            </a:r>
            <a:endParaRPr lang="en-VN" sz="2400" b="1" dirty="0"/>
          </a:p>
        </p:txBody>
      </p:sp>
    </p:spTree>
    <p:extLst>
      <p:ext uri="{BB962C8B-B14F-4D97-AF65-F5344CB8AC3E}">
        <p14:creationId xmlns:p14="http://schemas.microsoft.com/office/powerpoint/2010/main" val="140749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7885C-929A-BF83-7EAB-42132DEC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D3BF5-FD59-AF83-D171-518043A1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D384BF-9F43-F789-7484-375693D5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the Express Application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9993E6-3036-ABB1-7A8E-33CD264D0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b="1" dirty="0" err="1"/>
              <a:t>app.js</a:t>
            </a:r>
            <a:r>
              <a:rPr lang="en-US" b="1" dirty="0"/>
              <a:t> </a:t>
            </a:r>
            <a:r>
              <a:rPr lang="en-US" dirty="0"/>
              <a:t>file and add in the code to connect to the MongoDB server as follows:</a:t>
            </a:r>
            <a:endParaRPr lang="en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DE216A-6134-F724-36FA-FD5E8118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558" y="2731977"/>
            <a:ext cx="5242692" cy="35711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1354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7885C-929A-BF83-7EAB-42132DEC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D3BF5-FD59-AF83-D171-518043A1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D384BF-9F43-F789-7484-375693D5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the Express Application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9993E6-3036-ABB1-7A8E-33CD264D0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open </a:t>
            </a:r>
            <a:r>
              <a:rPr lang="en-US" b="1" dirty="0" err="1"/>
              <a:t>dishes.js</a:t>
            </a:r>
            <a:r>
              <a:rPr lang="en-US" dirty="0"/>
              <a:t> in the </a:t>
            </a:r>
            <a:r>
              <a:rPr lang="en-US" b="1" dirty="0"/>
              <a:t>models</a:t>
            </a:r>
            <a:r>
              <a:rPr lang="en-US" dirty="0"/>
              <a:t> folder and update it as follows: </a:t>
            </a:r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57358-2850-D68B-D86A-924F70068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13" y="2112963"/>
            <a:ext cx="3747329" cy="4199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7D69ED-13EA-0719-ADE6-CAC4ED29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282" y="2215930"/>
            <a:ext cx="2994714" cy="409662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885518-4106-A131-2F91-8472D6C8F683}"/>
              </a:ext>
            </a:extLst>
          </p:cNvPr>
          <p:cNvCxnSpPr>
            <a:cxnSpLocks/>
          </p:cNvCxnSpPr>
          <p:nvPr/>
        </p:nvCxnSpPr>
        <p:spPr>
          <a:xfrm>
            <a:off x="4887310" y="4014952"/>
            <a:ext cx="145042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5071E4-270A-5B9F-8650-1D78E90119F1}"/>
              </a:ext>
            </a:extLst>
          </p:cNvPr>
          <p:cNvSpPr txBox="1"/>
          <p:nvPr/>
        </p:nvSpPr>
        <p:spPr>
          <a:xfrm>
            <a:off x="5170886" y="3542049"/>
            <a:ext cx="11668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5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785912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9339</TotalTime>
  <Words>558</Words>
  <Application>Microsoft Macintosh PowerPoint</Application>
  <PresentationFormat>Widescreen</PresentationFormat>
  <Paragraphs>133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.Lucida Grande UI Regular</vt:lpstr>
      <vt:lpstr>Arial</vt:lpstr>
      <vt:lpstr>Calibri</vt:lpstr>
      <vt:lpstr>Menlo</vt:lpstr>
      <vt:lpstr>Wingdings</vt:lpstr>
      <vt:lpstr>Office Theme</vt:lpstr>
      <vt:lpstr>REST API with Express, Mongo and Mongoose </vt:lpstr>
      <vt:lpstr>Objectives</vt:lpstr>
      <vt:lpstr>Full-Fledged REST API Server </vt:lpstr>
      <vt:lpstr>HTTP Request to Database Operation Mapping </vt:lpstr>
      <vt:lpstr>Express Router + MongoDB + Mongoose </vt:lpstr>
      <vt:lpstr>PowerPoint Presentation</vt:lpstr>
      <vt:lpstr>Update the Express Application </vt:lpstr>
      <vt:lpstr>Update the Express Application </vt:lpstr>
      <vt:lpstr>Update the Express Application </vt:lpstr>
      <vt:lpstr>Update the Express Application </vt:lpstr>
      <vt:lpstr>Update the Express Application </vt:lpstr>
      <vt:lpstr>Run &amp; Test REST API</vt:lpstr>
      <vt:lpstr>Run &amp; Test REST API</vt:lpstr>
      <vt:lpstr>Run &amp; Test REST API  Use Postman</vt:lpstr>
      <vt:lpstr>Run &amp; Test REST API  Use Postman</vt:lpstr>
      <vt:lpstr>Run &amp; Test REST API  Use Postman</vt:lpstr>
      <vt:lpstr>Run &amp; Test REST API  Use Postman</vt:lpstr>
      <vt:lpstr>Run &amp; Test REST API  Use Postman</vt:lpstr>
      <vt:lpstr>Accessing and updating comments within the dishes </vt:lpstr>
      <vt:lpstr>dishRouter.js (contd)</vt:lpstr>
      <vt:lpstr>dishRouter.js (contd)</vt:lpstr>
      <vt:lpstr>dishRouter.js (contd)</vt:lpstr>
      <vt:lpstr>dishRouter.js (contd)</vt:lpstr>
      <vt:lpstr>dishRouter.js (contd)</vt:lpstr>
      <vt:lpstr>dishRouter.js (contd)</vt:lpstr>
      <vt:lpstr>Run &amp; Test REST API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Ngoc Tho (FE FPTU HN)</dc:creator>
  <cp:lastModifiedBy>Pham Ngoc Tho (FE FPTU HN)</cp:lastModifiedBy>
  <cp:revision>397</cp:revision>
  <dcterms:created xsi:type="dcterms:W3CDTF">2021-08-08T14:50:46Z</dcterms:created>
  <dcterms:modified xsi:type="dcterms:W3CDTF">2022-12-30T19:47:42Z</dcterms:modified>
</cp:coreProperties>
</file>